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8" r:id="rId3"/>
    <p:sldId id="263" r:id="rId4"/>
    <p:sldId id="258" r:id="rId5"/>
    <p:sldId id="288" r:id="rId6"/>
    <p:sldId id="291" r:id="rId7"/>
    <p:sldId id="289" r:id="rId8"/>
    <p:sldId id="290" r:id="rId9"/>
    <p:sldId id="261" r:id="rId10"/>
    <p:sldId id="262" r:id="rId11"/>
    <p:sldId id="264" r:id="rId12"/>
    <p:sldId id="265" r:id="rId13"/>
    <p:sldId id="267" r:id="rId14"/>
    <p:sldId id="266" r:id="rId15"/>
    <p:sldId id="269" r:id="rId16"/>
    <p:sldId id="270" r:id="rId17"/>
    <p:sldId id="271" r:id="rId18"/>
    <p:sldId id="272" r:id="rId19"/>
    <p:sldId id="273" r:id="rId20"/>
    <p:sldId id="282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7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BAEB7-E912-4CF1-B8CA-A5BC9C0366E4}" type="datetimeFigureOut">
              <a:rPr lang="de-DE" smtClean="0"/>
              <a:pPr/>
              <a:t>23.06.2014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86050-A449-4D74-B5D4-37A7B9564B2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829394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96435-C423-4E0C-8AE8-5EE01F20C099}" type="datetimeFigureOut">
              <a:rPr lang="de-DE" smtClean="0"/>
              <a:pPr/>
              <a:t>23.06.2014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32ABE-34DF-442A-AD65-D88872C207A5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521983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C7D106-EADF-420B-B739-B18DEE09C17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/>
          </a:p>
        </p:txBody>
      </p:sp>
      <p:sp>
        <p:nvSpPr>
          <p:cNvPr id="31747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Text Box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770542-17CC-49E9-B442-511982A5490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/>
          </a:p>
        </p:txBody>
      </p:sp>
      <p:sp>
        <p:nvSpPr>
          <p:cNvPr id="32771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Text Box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207114F-37FF-4835-AD94-CE029E3B7F40}" type="slidenum">
              <a:rPr lang="de-DE" smtClean="0"/>
              <a:pPr eaLnBrk="1" hangingPunct="1"/>
              <a:t>19</a:t>
            </a:fld>
            <a:endParaRPr lang="de-DE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Times New Roman" pitchFamily="18" charset="0"/>
            </a:endParaRPr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00BE36-023C-400F-A705-F7D061F17BD5}" type="slidenum">
              <a:rPr lang="de-CH" altLang="de-DE" sz="1200" smtClean="0"/>
              <a:pPr eaLnBrk="1" hangingPunct="1"/>
              <a:t>24</a:t>
            </a:fld>
            <a:endParaRPr lang="de-CH" altLang="de-DE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latin typeface="Times New Roman" pitchFamily="18" charset="0"/>
              </a:rPr>
              <a:t>Standardreferat OsteoCollege2</a:t>
            </a:r>
          </a:p>
        </p:txBody>
      </p:sp>
      <p:sp>
        <p:nvSpPr>
          <p:cNvPr id="6963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latin typeface="Times New Roman" pitchFamily="18" charset="0"/>
              </a:rPr>
              <a:t>© Copyright by MSD</a:t>
            </a:r>
          </a:p>
        </p:txBody>
      </p:sp>
      <p:sp>
        <p:nvSpPr>
          <p:cNvPr id="6963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C37D46-9CA9-4541-B25D-A79C6AAC12D8}" type="slidenum">
              <a:rPr 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72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3313" y="676275"/>
            <a:ext cx="4603750" cy="3452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72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4354514"/>
            <a:ext cx="5011738" cy="41290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91" tIns="45596" rIns="91191" bIns="4559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</a:rPr>
              <a:t>1. I have a problem with “prevent fractures” being top of the list. Fracture cannot be the outcome variable of interest in individual patient care.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184">
              <a:defRPr sz="1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685817" indent="-263776" defTabSz="882184">
              <a:defRPr sz="1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55103" indent="-211021" defTabSz="882184">
              <a:defRPr sz="1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477145" indent="-211021" defTabSz="882184">
              <a:defRPr sz="1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899186" indent="-211021" defTabSz="882184">
              <a:defRPr sz="1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882184" eaLnBrk="0" fontAlgn="base" hangingPunct="0">
              <a:spcBef>
                <a:spcPct val="2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882184" eaLnBrk="0" fontAlgn="base" hangingPunct="0">
              <a:spcBef>
                <a:spcPct val="2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882184" eaLnBrk="0" fontAlgn="base" hangingPunct="0">
              <a:spcBef>
                <a:spcPct val="2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882184" eaLnBrk="0" fontAlgn="base" hangingPunct="0">
              <a:spcBef>
                <a:spcPct val="2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74B8FD1-2C9C-412C-A4F0-B4C394A861FF}" type="slidenum">
              <a:rPr lang="de-DE" altLang="de-DE" sz="1100">
                <a:latin typeface="Times New Roman" pitchFamily="18" charset="0"/>
              </a:rPr>
              <a:pPr/>
              <a:t>28</a:t>
            </a:fld>
            <a:endParaRPr lang="de-DE" altLang="de-DE" sz="110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5572132" y="6500834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Ärztegesellschaft des Kantons St.Gallen</a:t>
            </a:r>
            <a:endParaRPr lang="de-CH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6176986"/>
            <a:ext cx="227013" cy="538162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dirty="0" smtClean="0"/>
              <a:t>Textmasterformate durch Klicken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739480" y="6356350"/>
            <a:ext cx="3352800" cy="365125"/>
          </a:xfrm>
        </p:spPr>
        <p:txBody>
          <a:bodyPr/>
          <a:lstStyle/>
          <a:p>
            <a:r>
              <a:rPr lang="de-DE" smtClean="0"/>
              <a:t>allianz q 2014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8391" y="6237288"/>
            <a:ext cx="227013" cy="538162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 userDrawn="1"/>
        </p:nvSpPr>
        <p:spPr>
          <a:xfrm>
            <a:off x="5643570" y="6509587"/>
            <a:ext cx="2857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>
                <a:solidFill>
                  <a:schemeClr val="tx2"/>
                </a:solidFill>
              </a:rPr>
              <a:t>Ärztegesellschaft des Kantons St.Gallen</a:t>
            </a:r>
            <a:endParaRPr lang="de-CH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de-DE" smtClean="0"/>
              <a:t>allianz q 2014</a:t>
            </a:r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3.bp.blogspot.com/-zk6f5ap1goc/TdmGUU1930I/AAAAAAAAABA/VvwmmfruBwk/s1600/osteoporos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osteo-rheuma.ch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de-CH" dirty="0" smtClean="0"/>
              <a:t>Ergebnisse Workshop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de-CH" b="1" dirty="0" smtClean="0"/>
          </a:p>
          <a:p>
            <a:pPr algn="ctr"/>
            <a:r>
              <a:rPr lang="de-CH" b="1" dirty="0" smtClean="0"/>
              <a:t>Was bedeuten die Qualitätsaspekte 2020 in Bezug auf die Behandlung von Rheuma</a:t>
            </a:r>
          </a:p>
          <a:p>
            <a:pPr algn="ctr"/>
            <a:endParaRPr lang="de-CH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67472" y="6356350"/>
            <a:ext cx="3352800" cy="365125"/>
          </a:xfrm>
        </p:spPr>
        <p:txBody>
          <a:bodyPr/>
          <a:lstStyle/>
          <a:p>
            <a:r>
              <a:rPr lang="de-DE" smtClean="0"/>
              <a:t>allianz q 2014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95288" y="914400"/>
            <a:ext cx="84978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dirty="0" err="1">
                <a:solidFill>
                  <a:srgbClr val="000000"/>
                </a:solidFill>
                <a:ea typeface="ＭＳ Ｐゴシック" pitchFamily="34" charset="-128"/>
              </a:rPr>
              <a:t>Verhältnis</a:t>
            </a:r>
            <a:r>
              <a:rPr lang="fr-CH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fr-CH" dirty="0" err="1">
                <a:solidFill>
                  <a:srgbClr val="000000"/>
                </a:solidFill>
                <a:ea typeface="ＭＳ Ｐゴシック" pitchFamily="34" charset="-128"/>
              </a:rPr>
              <a:t>zwischen</a:t>
            </a:r>
            <a:r>
              <a:rPr lang="fr-CH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fr-CH" dirty="0" err="1">
                <a:solidFill>
                  <a:srgbClr val="000000"/>
                </a:solidFill>
                <a:ea typeface="ＭＳ Ｐゴシック" pitchFamily="34" charset="-128"/>
              </a:rPr>
              <a:t>Beitrag</a:t>
            </a:r>
            <a:r>
              <a:rPr lang="fr-CH" dirty="0">
                <a:solidFill>
                  <a:srgbClr val="000000"/>
                </a:solidFill>
                <a:ea typeface="ＭＳ Ｐゴシック" pitchFamily="34" charset="-128"/>
              </a:rPr>
              <a:t> der</a:t>
            </a:r>
            <a:r>
              <a:rPr lang="fr-CH" dirty="0">
                <a:solidFill>
                  <a:srgbClr val="333399"/>
                </a:solidFill>
                <a:ea typeface="ＭＳ Ｐゴシック" pitchFamily="34" charset="-128"/>
              </a:rPr>
              <a:t> </a:t>
            </a:r>
            <a:r>
              <a:rPr lang="fr-CH" dirty="0" err="1">
                <a:solidFill>
                  <a:srgbClr val="333399"/>
                </a:solidFill>
                <a:ea typeface="ＭＳ Ｐゴシック" pitchFamily="34" charset="-128"/>
              </a:rPr>
              <a:t>Gesundheitsdeterminanten</a:t>
            </a:r>
            <a:r>
              <a:rPr lang="fr-CH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fr-CH" dirty="0" err="1">
                <a:solidFill>
                  <a:srgbClr val="000000"/>
                </a:solidFill>
                <a:ea typeface="ＭＳ Ｐゴシック" pitchFamily="34" charset="-128"/>
              </a:rPr>
              <a:t>zur</a:t>
            </a:r>
            <a:r>
              <a:rPr lang="fr-CH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fr-CH" dirty="0" err="1">
                <a:solidFill>
                  <a:srgbClr val="000000"/>
                </a:solidFill>
                <a:ea typeface="ＭＳ Ｐゴシック" pitchFamily="34" charset="-128"/>
              </a:rPr>
              <a:t>Mortalität</a:t>
            </a:r>
            <a:r>
              <a:rPr lang="fr-CH" dirty="0">
                <a:solidFill>
                  <a:srgbClr val="000000"/>
                </a:solidFill>
                <a:ea typeface="ＭＳ Ｐゴシック" pitchFamily="34" charset="-128"/>
              </a:rPr>
              <a:t> (links) </a:t>
            </a:r>
            <a:r>
              <a:rPr lang="fr-CH" dirty="0" err="1">
                <a:solidFill>
                  <a:srgbClr val="000000"/>
                </a:solidFill>
                <a:ea typeface="ＭＳ Ｐゴシック" pitchFamily="34" charset="-128"/>
              </a:rPr>
              <a:t>und</a:t>
            </a:r>
            <a:r>
              <a:rPr lang="fr-CH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fr-CH" dirty="0" err="1">
                <a:solidFill>
                  <a:srgbClr val="000000"/>
                </a:solidFill>
                <a:ea typeface="ＭＳ Ｐゴシック" pitchFamily="34" charset="-128"/>
              </a:rPr>
              <a:t>Höhe</a:t>
            </a:r>
            <a:r>
              <a:rPr lang="fr-CH" dirty="0">
                <a:solidFill>
                  <a:srgbClr val="000000"/>
                </a:solidFill>
                <a:ea typeface="ＭＳ Ｐゴシック" pitchFamily="34" charset="-128"/>
              </a:rPr>
              <a:t> der den </a:t>
            </a:r>
            <a:r>
              <a:rPr lang="fr-CH" dirty="0" err="1">
                <a:solidFill>
                  <a:srgbClr val="000000"/>
                </a:solidFill>
                <a:ea typeface="ＭＳ Ｐゴシック" pitchFamily="34" charset="-128"/>
              </a:rPr>
              <a:t>entsprechenden</a:t>
            </a:r>
            <a:r>
              <a:rPr lang="fr-CH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fr-CH" dirty="0" err="1">
                <a:solidFill>
                  <a:srgbClr val="000000"/>
                </a:solidFill>
                <a:ea typeface="ＭＳ Ｐゴシック" pitchFamily="34" charset="-128"/>
              </a:rPr>
              <a:t>Systemen</a:t>
            </a:r>
            <a:r>
              <a:rPr lang="fr-CH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fr-CH" dirty="0" err="1">
                <a:solidFill>
                  <a:srgbClr val="000000"/>
                </a:solidFill>
                <a:ea typeface="ＭＳ Ｐゴシック" pitchFamily="34" charset="-128"/>
              </a:rPr>
              <a:t>zugeordneten</a:t>
            </a:r>
            <a:r>
              <a:rPr lang="fr-CH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fr-CH" dirty="0" err="1">
                <a:solidFill>
                  <a:srgbClr val="FF0000"/>
                </a:solidFill>
                <a:ea typeface="ＭＳ Ｐゴシック" pitchFamily="34" charset="-128"/>
              </a:rPr>
              <a:t>Ressourcen</a:t>
            </a:r>
            <a:r>
              <a:rPr lang="fr-CH" dirty="0">
                <a:solidFill>
                  <a:srgbClr val="333399"/>
                </a:solidFill>
                <a:ea typeface="ＭＳ Ｐゴシック" pitchFamily="34" charset="-128"/>
              </a:rPr>
              <a:t> </a:t>
            </a:r>
            <a:r>
              <a:rPr lang="fr-CH" dirty="0">
                <a:solidFill>
                  <a:srgbClr val="000000"/>
                </a:solidFill>
                <a:ea typeface="ＭＳ Ｐゴシック" pitchFamily="34" charset="-128"/>
              </a:rPr>
              <a:t>(</a:t>
            </a:r>
            <a:r>
              <a:rPr lang="fr-CH" dirty="0" err="1">
                <a:solidFill>
                  <a:srgbClr val="000000"/>
                </a:solidFill>
                <a:ea typeface="ＭＳ Ｐゴシック" pitchFamily="34" charset="-128"/>
              </a:rPr>
              <a:t>rechts</a:t>
            </a:r>
            <a:r>
              <a:rPr lang="fr-CH" dirty="0">
                <a:solidFill>
                  <a:srgbClr val="000000"/>
                </a:solidFill>
                <a:ea typeface="ＭＳ Ｐゴシック" pitchFamily="34" charset="-128"/>
              </a:rPr>
              <a:t>)</a:t>
            </a:r>
            <a:r>
              <a:rPr lang="ar-SA" dirty="0">
                <a:solidFill>
                  <a:srgbClr val="000000"/>
                </a:solidFill>
                <a:ea typeface="ＭＳ Ｐゴシック" pitchFamily="34" charset="-128"/>
              </a:rPr>
              <a:t>‏</a:t>
            </a:r>
            <a:endParaRPr lang="fr-CH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44463" y="3043238"/>
            <a:ext cx="197961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>
                <a:solidFill>
                  <a:srgbClr val="333399"/>
                </a:solidFill>
                <a:ea typeface="ＭＳ Ｐゴシック" pitchFamily="34" charset="-128"/>
              </a:rPr>
              <a:t>Einfluss der Gesundheits = determinanten auf die Mortalität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6804025" y="3217863"/>
            <a:ext cx="2016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>
                <a:solidFill>
                  <a:srgbClr val="FF0000"/>
                </a:solidFill>
                <a:ea typeface="ＭＳ Ｐゴシック" pitchFamily="34" charset="-128"/>
              </a:rPr>
              <a:t>Allokation von Mitteln </a:t>
            </a:r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925" y="2198712"/>
            <a:ext cx="41576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feld 2"/>
          <p:cNvSpPr txBox="1">
            <a:spLocks noChangeArrowheads="1"/>
          </p:cNvSpPr>
          <p:nvPr/>
        </p:nvSpPr>
        <p:spPr bwMode="auto">
          <a:xfrm>
            <a:off x="6516688" y="5159375"/>
            <a:ext cx="2376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nstantia" pitchFamily="18" charset="0"/>
              </a:rPr>
              <a:t>Prof Dr.med. Bettina Borisch, </a:t>
            </a:r>
          </a:p>
          <a:p>
            <a:r>
              <a:rPr lang="en-US" sz="1200">
                <a:latin typeface="Constantia" pitchFamily="18" charset="0"/>
              </a:rPr>
              <a:t>Institut de médecine sociale et préventive, Université de Genève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6374" y="5927179"/>
            <a:ext cx="1771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779912" y="5373216"/>
            <a:ext cx="1584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 rot="20110165">
            <a:off x="1154254" y="3885602"/>
            <a:ext cx="60486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err="1" smtClean="0"/>
              <a:t>Welch</a:t>
            </a:r>
            <a:r>
              <a:rPr lang="de-CH" sz="2400" b="1" dirty="0" smtClean="0"/>
              <a:t> guter Investor macht so etwas?</a:t>
            </a:r>
            <a:endParaRPr lang="de-CH" sz="2400" b="1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20465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Gesundheit 2020: Qualität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1548" y="2124564"/>
            <a:ext cx="5526872" cy="389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ad 5"/>
          <p:cNvSpPr/>
          <p:nvPr/>
        </p:nvSpPr>
        <p:spPr>
          <a:xfrm>
            <a:off x="3419872" y="3789040"/>
            <a:ext cx="1778496" cy="1656184"/>
          </a:xfrm>
          <a:prstGeom prst="donut">
            <a:avLst>
              <a:gd name="adj" fmla="val 146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7" name="Rad 6"/>
          <p:cNvSpPr/>
          <p:nvPr/>
        </p:nvSpPr>
        <p:spPr>
          <a:xfrm>
            <a:off x="4860032" y="2708920"/>
            <a:ext cx="1728192" cy="1728192"/>
          </a:xfrm>
          <a:prstGeom prst="donut">
            <a:avLst>
              <a:gd name="adj" fmla="val 15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3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algn="ctr"/>
            <a:r>
              <a:rPr lang="de-CH" b="1" dirty="0" smtClean="0"/>
              <a:t>Lebensqualität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b="1" u="sng" dirty="0" smtClean="0"/>
              <a:t>Zeitgemässe Versorgungsangebote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- integrierte Versorgung (Früherkennung – palliativ care)</a:t>
            </a:r>
            <a:br>
              <a:rPr lang="de-CH" dirty="0" smtClean="0"/>
            </a:br>
            <a:r>
              <a:rPr lang="de-CH" dirty="0" smtClean="0"/>
              <a:t>- Anpassung der Versorgung bei der Langzeitpflege</a:t>
            </a:r>
            <a:br>
              <a:rPr lang="de-CH" dirty="0" smtClean="0"/>
            </a:br>
            <a:r>
              <a:rPr lang="de-CH" dirty="0" smtClean="0"/>
              <a:t>- Versorgungsforschung, klein. Forschung, Register</a:t>
            </a:r>
          </a:p>
          <a:p>
            <a:endParaRPr lang="de-CH" dirty="0"/>
          </a:p>
          <a:p>
            <a:r>
              <a:rPr lang="de-CH" b="1" u="sng" dirty="0" smtClean="0"/>
              <a:t>Gesundheitsschutz komplettieren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-Strahlenschutz, Lebensmittelsicherheit, Schutz vor </a:t>
            </a:r>
            <a:br>
              <a:rPr lang="de-CH" dirty="0" smtClean="0"/>
            </a:br>
            <a:r>
              <a:rPr lang="de-CH" dirty="0" smtClean="0"/>
              <a:t> Chemikalien, übertragbaren Krankheiten</a:t>
            </a:r>
          </a:p>
          <a:p>
            <a:endParaRPr lang="de-CH" dirty="0"/>
          </a:p>
          <a:p>
            <a:r>
              <a:rPr lang="de-CH" b="1" u="sng" dirty="0" smtClean="0"/>
              <a:t>Gesundheitsförderung und Prävention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- Verbesserung der Prävention &amp; Früherkennung von nicht</a:t>
            </a:r>
            <a:br>
              <a:rPr lang="de-CH" dirty="0" smtClean="0"/>
            </a:br>
            <a:r>
              <a:rPr lang="de-CH" dirty="0" smtClean="0"/>
              <a:t>   übertragbaren Krankheiten (Förderung BGM)</a:t>
            </a:r>
            <a:br>
              <a:rPr lang="de-CH" dirty="0" smtClean="0"/>
            </a:br>
            <a:r>
              <a:rPr lang="de-CH" dirty="0" smtClean="0"/>
              <a:t>- Förderung psychische Gesundheit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 dirty="0"/>
          </a:p>
        </p:txBody>
      </p:sp>
      <p:sp>
        <p:nvSpPr>
          <p:cNvPr id="7" name="Rad 6"/>
          <p:cNvSpPr/>
          <p:nvPr/>
        </p:nvSpPr>
        <p:spPr>
          <a:xfrm>
            <a:off x="827584" y="1988840"/>
            <a:ext cx="3312368" cy="792088"/>
          </a:xfrm>
          <a:prstGeom prst="donut">
            <a:avLst>
              <a:gd name="adj" fmla="val 75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8" name="Rad 7"/>
          <p:cNvSpPr/>
          <p:nvPr/>
        </p:nvSpPr>
        <p:spPr>
          <a:xfrm>
            <a:off x="2987824" y="4941168"/>
            <a:ext cx="4608512" cy="792088"/>
          </a:xfrm>
          <a:prstGeom prst="donut">
            <a:avLst>
              <a:gd name="adj" fmla="val 75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 rot="20510186">
            <a:off x="4419209" y="2329761"/>
            <a:ext cx="3240360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b="1" dirty="0" err="1" smtClean="0"/>
              <a:t>Chronic</a:t>
            </a:r>
            <a:r>
              <a:rPr lang="de-CH" sz="2400" b="1" dirty="0" smtClean="0"/>
              <a:t> Care Modell</a:t>
            </a:r>
            <a:endParaRPr lang="de-CH" sz="2400" b="1" dirty="0"/>
          </a:p>
        </p:txBody>
      </p:sp>
      <p:sp>
        <p:nvSpPr>
          <p:cNvPr id="10" name="Textfeld 9"/>
          <p:cNvSpPr txBox="1"/>
          <p:nvPr/>
        </p:nvSpPr>
        <p:spPr>
          <a:xfrm rot="20466847">
            <a:off x="513479" y="4894037"/>
            <a:ext cx="3744416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b="1" dirty="0" smtClean="0"/>
              <a:t>Gesundheits-Coaching</a:t>
            </a:r>
            <a:endParaRPr lang="de-CH" sz="2400" b="1" dirty="0"/>
          </a:p>
        </p:txBody>
      </p:sp>
    </p:spTree>
    <p:extLst>
      <p:ext uri="{BB962C8B-B14F-4D97-AF65-F5344CB8AC3E}">
        <p14:creationId xmlns:p14="http://schemas.microsoft.com/office/powerpoint/2010/main" xmlns="" val="148619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b="1" dirty="0" smtClean="0"/>
              <a:t>Lebensqualität</a:t>
            </a:r>
            <a:endParaRPr lang="de-CH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35480"/>
                <a:ext cx="8435280" cy="4389120"/>
              </a:xfrm>
            </p:spPr>
            <p:txBody>
              <a:bodyPr>
                <a:normAutofit/>
              </a:bodyPr>
              <a:lstStyle/>
              <a:p>
                <a:r>
                  <a:rPr lang="de-CH" dirty="0" smtClean="0"/>
                  <a:t>LQ: Subjektives Empfinden des Patienten mit sehr vielen Komponenten und Kombinationen. </a:t>
                </a:r>
              </a:p>
              <a:p>
                <a:r>
                  <a:rPr lang="de-CH" dirty="0" smtClean="0"/>
                  <a:t>In der Rheumatologie zählen z.B. speziell  die Faktoren Schmerz, Mobilität, Behinderung und Selbständigkeit.</a:t>
                </a:r>
              </a:p>
              <a:p>
                <a:r>
                  <a:rPr lang="de-CH" dirty="0" smtClean="0"/>
                  <a:t>Wichtig ist die Messbarkeit der subjektiven und objektiven Faktoren, dazu bedarf es differenzierter Tools.</a:t>
                </a:r>
              </a:p>
              <a:p>
                <a:r>
                  <a:rPr lang="de-CH" dirty="0" smtClean="0"/>
                  <a:t>Entscheidend sind die Ziele: dafür braucht es klare Anreize, Definitionen und Zielvorgaben (z.B. 5 %LQ</a:t>
                </a:r>
                <a14:m>
                  <m:oMath xmlns:m="http://schemas.openxmlformats.org/officeDocument/2006/math">
                    <m:r>
                      <a:rPr lang="de-CH" i="1" smtClean="0">
                        <a:latin typeface="Cambria Math"/>
                        <a:ea typeface="Cambria Math"/>
                      </a:rPr>
                      <m:t>↑</m:t>
                    </m:r>
                    <m:r>
                      <a:rPr lang="de-CH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de-CH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5480"/>
                <a:ext cx="8435280" cy="4389120"/>
              </a:xfrm>
              <a:blipFill rotWithShape="1">
                <a:blip r:embed="rId2" cstate="print"/>
                <a:stretch>
                  <a:fillRect l="-867" t="-111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47670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algn="ctr"/>
            <a:r>
              <a:rPr lang="de-CH" b="1" dirty="0" smtClean="0"/>
              <a:t>Versorgungsqualität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b="1" u="sng" dirty="0" smtClean="0"/>
              <a:t>Die Qualität der Leistungen &amp; der Versorgung fördern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- Umsetzung der Qualitätsstrategie</a:t>
            </a:r>
            <a:br>
              <a:rPr lang="de-CH" dirty="0" smtClean="0"/>
            </a:br>
            <a:r>
              <a:rPr lang="de-CH" dirty="0" smtClean="0"/>
              <a:t>- Reduktion von nicht effizienten Leistungen </a:t>
            </a:r>
          </a:p>
          <a:p>
            <a:endParaRPr lang="de-CH" dirty="0" smtClean="0"/>
          </a:p>
          <a:p>
            <a:r>
              <a:rPr lang="de-CH" b="1" dirty="0" err="1" smtClean="0"/>
              <a:t>eHealth</a:t>
            </a:r>
            <a:r>
              <a:rPr lang="de-CH" b="1" dirty="0" smtClean="0"/>
              <a:t> stärker einsetzen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- Einführung und Förderung </a:t>
            </a:r>
            <a:r>
              <a:rPr lang="de-CH" dirty="0" err="1" smtClean="0"/>
              <a:t>eMedikation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- Einführung des elektronischen Patientendossiers  </a:t>
            </a:r>
          </a:p>
          <a:p>
            <a:endParaRPr lang="de-CH" dirty="0" smtClean="0"/>
          </a:p>
          <a:p>
            <a:r>
              <a:rPr lang="de-CH" b="1" u="sng" dirty="0" smtClean="0"/>
              <a:t>Mehr und gut qualifiziertes Gesundheitspersonal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- Ausbildung von genügend Ärzten und Pflegenden</a:t>
            </a:r>
            <a:br>
              <a:rPr lang="de-CH" dirty="0" smtClean="0"/>
            </a:br>
            <a:r>
              <a:rPr lang="de-CH" dirty="0" smtClean="0"/>
              <a:t>- Förderung der Grundversorgung</a:t>
            </a:r>
            <a:br>
              <a:rPr lang="de-CH" dirty="0" smtClean="0"/>
            </a:br>
            <a:r>
              <a:rPr lang="de-CH" dirty="0" smtClean="0"/>
              <a:t>- Einführung </a:t>
            </a:r>
            <a:r>
              <a:rPr lang="de-CH" dirty="0" err="1" smtClean="0"/>
              <a:t>Gesundheitsberufegesetz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675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Was machen wir denn schon?!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smtClean="0"/>
              <a:t>Facharztausbildung (SGR, SGPMR)</a:t>
            </a:r>
          </a:p>
          <a:p>
            <a:r>
              <a:rPr lang="de-CH" dirty="0" smtClean="0"/>
              <a:t>Breites, hervorragendes Fortbildungsangebot</a:t>
            </a:r>
          </a:p>
          <a:p>
            <a:r>
              <a:rPr lang="de-CH" dirty="0" smtClean="0"/>
              <a:t>Fortbildungskontrolle, </a:t>
            </a:r>
            <a:r>
              <a:rPr lang="de-CH" dirty="0" err="1" smtClean="0"/>
              <a:t>Rezertifizierung</a:t>
            </a:r>
            <a:endParaRPr lang="de-CH" dirty="0" smtClean="0"/>
          </a:p>
          <a:p>
            <a:r>
              <a:rPr lang="de-CH" dirty="0" smtClean="0"/>
              <a:t>Richtlinien via «</a:t>
            </a:r>
            <a:r>
              <a:rPr lang="de-CH" dirty="0" err="1" smtClean="0"/>
              <a:t>clinical</a:t>
            </a:r>
            <a:r>
              <a:rPr lang="de-CH" dirty="0" smtClean="0"/>
              <a:t> </a:t>
            </a:r>
            <a:r>
              <a:rPr lang="de-CH" dirty="0" err="1" smtClean="0"/>
              <a:t>affairs</a:t>
            </a:r>
            <a:r>
              <a:rPr lang="de-CH" dirty="0" smtClean="0"/>
              <a:t>»</a:t>
            </a:r>
          </a:p>
          <a:p>
            <a:r>
              <a:rPr lang="de-CH" dirty="0" smtClean="0"/>
              <a:t>SCQM für entzündlich </a:t>
            </a:r>
            <a:r>
              <a:rPr lang="de-CH" dirty="0" err="1" smtClean="0"/>
              <a:t>rheumatolog</a:t>
            </a:r>
            <a:r>
              <a:rPr lang="de-CH" dirty="0" smtClean="0"/>
              <a:t>. Probleme</a:t>
            </a:r>
          </a:p>
          <a:p>
            <a:r>
              <a:rPr lang="de-CH" dirty="0" smtClean="0"/>
              <a:t>Diverse Tools für nicht entzündlich rheumatologische Erkrankungen</a:t>
            </a:r>
          </a:p>
          <a:p>
            <a:r>
              <a:rPr lang="de-CH" dirty="0" err="1" smtClean="0"/>
              <a:t>Osteoporoseplattform</a:t>
            </a:r>
            <a:r>
              <a:rPr lang="de-CH" dirty="0" smtClean="0"/>
              <a:t>: «top </a:t>
            </a:r>
            <a:r>
              <a:rPr lang="de-CH" dirty="0" err="1" smtClean="0"/>
              <a:t>tool</a:t>
            </a:r>
            <a:r>
              <a:rPr lang="de-CH" dirty="0" smtClean="0"/>
              <a:t>»</a:t>
            </a:r>
          </a:p>
          <a:p>
            <a:r>
              <a:rPr lang="de-CH" dirty="0" smtClean="0"/>
              <a:t>Homepage für Patienten und Fachpersonen</a:t>
            </a:r>
          </a:p>
          <a:p>
            <a:r>
              <a:rPr lang="de-CH" dirty="0" smtClean="0"/>
              <a:t>Zusammenarbeit mit Rheumaliga</a:t>
            </a:r>
          </a:p>
          <a:p>
            <a:r>
              <a:rPr lang="de-CH" dirty="0" smtClean="0"/>
              <a:t>Vertretung in der SAQM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70793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Was wollen wir!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Qualität muss Mehrwerte schaffen, prioritär ist dabei der Patientennutzen! </a:t>
            </a:r>
          </a:p>
          <a:p>
            <a:r>
              <a:rPr lang="de-CH" dirty="0" smtClean="0"/>
              <a:t>Volkswirtschaftliche Gesamtkostenoptik – nicht nur </a:t>
            </a:r>
            <a:r>
              <a:rPr lang="de-CH" dirty="0" err="1" smtClean="0"/>
              <a:t>sektorielle</a:t>
            </a:r>
            <a:r>
              <a:rPr lang="de-CH" dirty="0" smtClean="0"/>
              <a:t> KVG-Sicht!</a:t>
            </a:r>
          </a:p>
          <a:p>
            <a:r>
              <a:rPr lang="de-CH" dirty="0" smtClean="0"/>
              <a:t>Einbezug als Kompetenz-Partner</a:t>
            </a:r>
          </a:p>
          <a:p>
            <a:r>
              <a:rPr lang="de-CH" dirty="0" smtClean="0"/>
              <a:t>Q-Definition und Festlegung der Qualität muss Angelegenheit der Fachgesellschaft sein.</a:t>
            </a:r>
          </a:p>
          <a:p>
            <a:r>
              <a:rPr lang="de-CH" dirty="0" smtClean="0"/>
              <a:t>Gute Vernetzung und </a:t>
            </a:r>
            <a:r>
              <a:rPr lang="de-CH" smtClean="0"/>
              <a:t>fachlicher Support via SAQM</a:t>
            </a:r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 rot="20758238">
            <a:off x="899592" y="3972941"/>
            <a:ext cx="6768752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CH" sz="2800" b="1" dirty="0" smtClean="0"/>
              <a:t>Qualität heisst mehr Patientennutzen und nicht primär tiefere OKP-Kosten!</a:t>
            </a:r>
            <a:endParaRPr lang="de-CH" sz="2800" b="1" dirty="0"/>
          </a:p>
        </p:txBody>
      </p:sp>
    </p:spTree>
    <p:extLst>
      <p:ext uri="{BB962C8B-B14F-4D97-AF65-F5344CB8AC3E}">
        <p14:creationId xmlns:p14="http://schemas.microsoft.com/office/powerpoint/2010/main" xmlns="" val="246773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Was wollen wir nicht!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de-CH" dirty="0" smtClean="0"/>
              <a:t>Ausufernde Bürokratie</a:t>
            </a:r>
          </a:p>
          <a:p>
            <a:r>
              <a:rPr lang="de-CH" dirty="0" smtClean="0"/>
              <a:t>«Qualität» ohne </a:t>
            </a:r>
            <a:br>
              <a:rPr lang="de-CH" dirty="0" smtClean="0"/>
            </a:br>
            <a:r>
              <a:rPr lang="de-CH" dirty="0" smtClean="0"/>
              <a:t>Patientennutzen</a:t>
            </a:r>
          </a:p>
          <a:p>
            <a:r>
              <a:rPr lang="de-CH" dirty="0" smtClean="0"/>
              <a:t>«Ausser Spesen </a:t>
            </a:r>
            <a:br>
              <a:rPr lang="de-CH" dirty="0" smtClean="0"/>
            </a:br>
            <a:r>
              <a:rPr lang="de-CH" dirty="0" smtClean="0"/>
              <a:t>nichts gewesen»</a:t>
            </a:r>
          </a:p>
          <a:p>
            <a:r>
              <a:rPr lang="de-CH" dirty="0" smtClean="0"/>
              <a:t>Aufsicht, Kontrolle </a:t>
            </a:r>
            <a:br>
              <a:rPr lang="de-CH" dirty="0" smtClean="0"/>
            </a:br>
            <a:r>
              <a:rPr lang="de-CH" dirty="0" smtClean="0"/>
              <a:t>&amp; Vorschriften von Laien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 dirty="0"/>
          </a:p>
        </p:txBody>
      </p:sp>
      <p:pic>
        <p:nvPicPr>
          <p:cNvPr id="2050" name="Picture 2" descr="C:\Users\peter wiedersheim\Desktop\standespolitische Referate\14.06.20.&amp;21. Stoos Allianz Q\Bilder\cartoon3_quality_assur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3989697" cy="376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63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de-CH" dirty="0" smtClean="0"/>
              <a:t>2 rheumatologische Q-Beispiele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CH" dirty="0" smtClean="0"/>
          </a:p>
          <a:p>
            <a:r>
              <a:rPr lang="de-CH" b="1" u="sng" dirty="0" smtClean="0"/>
              <a:t>Osteoporose:</a:t>
            </a:r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r>
              <a:rPr lang="de-CH" b="1" u="sng" dirty="0" smtClean="0"/>
              <a:t>Rheumatoide Arthritis:</a:t>
            </a:r>
            <a:endParaRPr lang="de-CH" b="1" u="sng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 dirty="0"/>
          </a:p>
        </p:txBody>
      </p:sp>
      <p:pic>
        <p:nvPicPr>
          <p:cNvPr id="3075" name="Picture 3" descr="http://3.bp.blogspot.com/-zk6f5ap1goc/TdmGUU1930I/AAAAAAAAABA/VvwmmfruBwk/s320/osteoporose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522" b="20187"/>
          <a:stretch/>
        </p:blipFill>
        <p:spPr bwMode="auto">
          <a:xfrm>
            <a:off x="4980384" y="2016217"/>
            <a:ext cx="3480048" cy="151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4.bp.blogspot.com/-NyH9P9VL1MI/T5HsEPuDdJI/AAAAAAAABVg/X5N7VUlkUuY/s1600/RA+Ulnar+Deviation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19"/>
          <a:stretch/>
        </p:blipFill>
        <p:spPr bwMode="auto">
          <a:xfrm rot="10800000">
            <a:off x="5037087" y="4005064"/>
            <a:ext cx="3423345" cy="19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66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21. Juni 2014</a:t>
            </a:r>
            <a:endParaRPr lang="de-DE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908050"/>
            <a:ext cx="8164512" cy="11525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de-CH" sz="4000" u="sng" dirty="0" smtClean="0"/>
              <a:t/>
            </a:r>
            <a:br>
              <a:rPr lang="de-CH" sz="4000" u="sng" dirty="0" smtClean="0"/>
            </a:br>
            <a:r>
              <a:rPr lang="de-CH" sz="4000" b="1" dirty="0" smtClean="0"/>
              <a:t>Das </a:t>
            </a:r>
            <a:r>
              <a:rPr lang="de-CH" sz="4000" b="1" dirty="0"/>
              <a:t>Ziel der </a:t>
            </a:r>
            <a:r>
              <a:rPr lang="de-CH" sz="4000" b="1" dirty="0" err="1"/>
              <a:t>Osteoporosetherapie</a:t>
            </a:r>
            <a:r>
              <a:rPr lang="de-CH" sz="4000" b="1" dirty="0"/>
              <a:t> </a:t>
            </a:r>
            <a:br>
              <a:rPr lang="de-CH" sz="4000" b="1" dirty="0"/>
            </a:br>
            <a:r>
              <a:rPr lang="de-CH" sz="4000" b="1" dirty="0"/>
              <a:t>ist die </a:t>
            </a:r>
            <a:r>
              <a:rPr lang="de-CH" sz="4000" b="1" dirty="0" smtClean="0"/>
              <a:t>Frakturverhinderung</a:t>
            </a:r>
            <a:endParaRPr lang="de-DE" sz="4800" b="1" dirty="0"/>
          </a:p>
        </p:txBody>
      </p:sp>
      <p:pic>
        <p:nvPicPr>
          <p:cNvPr id="8197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95738" y="2492375"/>
            <a:ext cx="1803400" cy="30289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4" descr="radiusfraktur_1_kle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" y="2492375"/>
            <a:ext cx="2881313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Grafik 1" descr="P1060117.JPG"/>
          <p:cNvPicPr>
            <a:picLocks noGrp="1" noChangeAspect="1"/>
          </p:cNvPicPr>
          <p:nvPr isPhoto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5700" y="2492375"/>
            <a:ext cx="20161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8129588" y="2044700"/>
          <a:ext cx="177800" cy="546100"/>
        </p:xfrm>
        <a:graphic>
          <a:graphicData uri="http://schemas.openxmlformats.org/presentationml/2006/ole">
            <p:oleObj spid="_x0000_s4108" name="Diagramm" r:id="rId7" imgW="1440133" imgH="906768" progId="MSGraph.Chart.8">
              <p:embed followColorScheme="full"/>
            </p:oleObj>
          </a:graphicData>
        </a:graphic>
      </p:graphicFrame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allianz q 2014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716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b="1" dirty="0" smtClean="0"/>
              <a:t>«Rheuma»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de-CH" dirty="0" smtClean="0"/>
              <a:t>= Sammeltopf von über 200 </a:t>
            </a:r>
            <a:r>
              <a:rPr lang="de-CH" dirty="0"/>
              <a:t>verschiedenen </a:t>
            </a:r>
            <a:r>
              <a:rPr lang="de-CH" dirty="0" smtClean="0"/>
              <a:t>Diagnosen, die </a:t>
            </a:r>
            <a:r>
              <a:rPr lang="de-CH" dirty="0"/>
              <a:t>häufigsten sind Arthritis, Arthrose, Osteoporose, Rückenschmerzen und Weichteilrheuma., </a:t>
            </a:r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295" y="4199359"/>
            <a:ext cx="8305169" cy="10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479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e-CH" sz="3200" b="1" dirty="0" smtClean="0"/>
              <a:t>Akut-</a:t>
            </a:r>
            <a:r>
              <a:rPr lang="de-CH" sz="3200" b="1" dirty="0" err="1" smtClean="0"/>
              <a:t>Hospitalisationen</a:t>
            </a:r>
            <a:r>
              <a:rPr lang="de-CH" sz="3200" b="1" dirty="0" smtClean="0"/>
              <a:t> und deren Kosten bei chron. Erkrankungen in der Schweiz (Frauen)</a:t>
            </a:r>
            <a:endParaRPr lang="de-CH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08912" cy="323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770587"/>
            <a:ext cx="40290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74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pPr algn="ctr"/>
            <a:r>
              <a:rPr lang="de-CH" dirty="0" err="1" smtClean="0"/>
              <a:t>Osteoporoseplattform</a:t>
            </a:r>
            <a:r>
              <a:rPr lang="de-CH" dirty="0" smtClean="0"/>
              <a:t> SGR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89120"/>
          </a:xfrm>
        </p:spPr>
        <p:txBody>
          <a:bodyPr/>
          <a:lstStyle/>
          <a:p>
            <a:endParaRPr lang="de-CH" dirty="0" smtClean="0"/>
          </a:p>
          <a:p>
            <a:pPr algn="ctr"/>
            <a:r>
              <a:rPr lang="de-CH" dirty="0" smtClean="0">
                <a:hlinkClick r:id="rId2"/>
              </a:rPr>
              <a:t>www.osteo-rheuma.ch</a:t>
            </a:r>
            <a:endParaRPr lang="de-CH" dirty="0" smtClean="0"/>
          </a:p>
          <a:p>
            <a:pPr algn="ctr"/>
            <a:endParaRPr lang="de-CH" dirty="0"/>
          </a:p>
          <a:p>
            <a:pPr algn="ctr"/>
            <a:endParaRPr lang="de-CH" dirty="0" smtClean="0"/>
          </a:p>
          <a:p>
            <a:pPr algn="ctr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1775" y="2852936"/>
            <a:ext cx="61404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42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786680"/>
            <a:ext cx="7272809" cy="552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536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5188"/>
            <a:ext cx="9144000" cy="635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45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pic>
        <p:nvPicPr>
          <p:cNvPr id="9219" name="Bild 3" descr="Bildschirmfoto 2012-11-28 um 08.17.5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4"/>
          <p:cNvCxnSpPr>
            <a:cxnSpLocks noChangeShapeType="1"/>
          </p:cNvCxnSpPr>
          <p:nvPr/>
        </p:nvCxnSpPr>
        <p:spPr bwMode="auto">
          <a:xfrm>
            <a:off x="1658938" y="5257800"/>
            <a:ext cx="731837" cy="822325"/>
          </a:xfrm>
          <a:prstGeom prst="line">
            <a:avLst/>
          </a:prstGeom>
          <a:noFill/>
          <a:ln w="9525">
            <a:solidFill>
              <a:srgbClr val="FF3300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" name="Gerade Verbindung 5"/>
          <p:cNvCxnSpPr>
            <a:cxnSpLocks noChangeShapeType="1"/>
          </p:cNvCxnSpPr>
          <p:nvPr/>
        </p:nvCxnSpPr>
        <p:spPr bwMode="auto">
          <a:xfrm rot="5400000">
            <a:off x="4183062" y="5284788"/>
            <a:ext cx="898525" cy="692150"/>
          </a:xfrm>
          <a:prstGeom prst="line">
            <a:avLst/>
          </a:prstGeom>
          <a:noFill/>
          <a:ln w="9525">
            <a:solidFill>
              <a:srgbClr val="FF3300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8" name="Bild 7" descr="Bildschirmfoto 2012-11-28 um 08.18.1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564"/>
          <a:stretch>
            <a:fillRect/>
          </a:stretch>
        </p:blipFill>
        <p:spPr bwMode="auto">
          <a:xfrm>
            <a:off x="5210175" y="2057400"/>
            <a:ext cx="3933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8" descr="Bildschirmfoto 2012-11-28 um 08.18.3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58" r="9422" b="8418"/>
          <a:stretch>
            <a:fillRect/>
          </a:stretch>
        </p:blipFill>
        <p:spPr bwMode="auto">
          <a:xfrm>
            <a:off x="5181600" y="4114800"/>
            <a:ext cx="3962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68396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de-DE" smtClean="0"/>
          </a:p>
        </p:txBody>
      </p:sp>
      <p:pic>
        <p:nvPicPr>
          <p:cNvPr id="10244" name="Bild 3" descr="Bildschirmfoto 2012-11-28 um 08.19.1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604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pic>
        <p:nvPicPr>
          <p:cNvPr id="11267" name="Bild 5" descr="Bildschirmfoto 2012-11-28 um 08.20.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4165600" y="3352800"/>
            <a:ext cx="730250" cy="822325"/>
          </a:xfrm>
          <a:prstGeom prst="line">
            <a:avLst/>
          </a:prstGeom>
          <a:noFill/>
          <a:ln w="9525">
            <a:solidFill>
              <a:srgbClr val="FF3300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8177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914400" y="1600200"/>
            <a:ext cx="7467600" cy="4543425"/>
          </a:xfrm>
          <a:prstGeom prst="rect">
            <a:avLst/>
          </a:prstGeom>
          <a:solidFill>
            <a:srgbClr val="0A5A96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Tx/>
              <a:buChar char="•"/>
              <a:defRPr/>
            </a:pPr>
            <a:endParaRPr lang="de-DE" sz="3600" dirty="0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677863" y="381000"/>
            <a:ext cx="7772400" cy="1143000"/>
          </a:xfrm>
        </p:spPr>
        <p:txBody>
          <a:bodyPr lIns="92075" tIns="46038" rIns="92075" bIns="46038"/>
          <a:lstStyle/>
          <a:p>
            <a:pPr algn="ctr" eaLnBrk="1" hangingPunct="1"/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/>
              <a:t>Osteoporose</a:t>
            </a:r>
            <a:r>
              <a:rPr lang="en-US" sz="4000" b="1" dirty="0" smtClean="0"/>
              <a:t>-Management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19200" y="2059260"/>
            <a:ext cx="7281863" cy="46101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buSzPct val="60000"/>
              <a:buFont typeface="Marlett" pitchFamily="2" charset="2"/>
              <a:buChar char="n"/>
            </a:pPr>
            <a:r>
              <a:rPr lang="en-US" sz="2800" dirty="0" err="1" smtClean="0">
                <a:solidFill>
                  <a:srgbClr val="FFFFFF"/>
                </a:solidFill>
              </a:rPr>
              <a:t>Effektive</a:t>
            </a:r>
            <a:r>
              <a:rPr lang="en-US" sz="2800" dirty="0" smtClean="0">
                <a:solidFill>
                  <a:srgbClr val="FFFFFF"/>
                </a:solidFill>
              </a:rPr>
              <a:t> “case finding” </a:t>
            </a:r>
            <a:r>
              <a:rPr lang="en-US" sz="2800" dirty="0" err="1" smtClean="0">
                <a:solidFill>
                  <a:srgbClr val="FFFFFF"/>
                </a:solidFill>
              </a:rPr>
              <a:t>Strategie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für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Patienten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mit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hohem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Frakturrisiko</a:t>
            </a:r>
            <a:endParaRPr lang="en-US" sz="28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60000"/>
              <a:buFont typeface="Marlett" pitchFamily="2" charset="2"/>
              <a:buChar char="n"/>
            </a:pPr>
            <a:r>
              <a:rPr lang="en-US" sz="2800" dirty="0" err="1" smtClean="0">
                <a:solidFill>
                  <a:srgbClr val="FFFFFF"/>
                </a:solidFill>
              </a:rPr>
              <a:t>Reduktion</a:t>
            </a:r>
            <a:r>
              <a:rPr lang="en-US" sz="2800" dirty="0" smtClean="0">
                <a:solidFill>
                  <a:srgbClr val="FFFFFF"/>
                </a:solidFill>
              </a:rPr>
              <a:t> des </a:t>
            </a:r>
            <a:r>
              <a:rPr lang="en-US" sz="2800" dirty="0" err="1" smtClean="0">
                <a:solidFill>
                  <a:srgbClr val="FFFFFF"/>
                </a:solidFill>
              </a:rPr>
              <a:t>Frakturrisikos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FontTx/>
              <a:buChar char="•"/>
            </a:pPr>
            <a:r>
              <a:rPr lang="en-US" dirty="0" err="1" smtClean="0">
                <a:solidFill>
                  <a:srgbClr val="FFFFFF"/>
                </a:solidFill>
              </a:rPr>
              <a:t>Stoppen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Knochenverlustes</a:t>
            </a:r>
            <a:endParaRPr lang="en-US" dirty="0" smtClean="0">
              <a:solidFill>
                <a:srgbClr val="FFFFFF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FontTx/>
              <a:buChar char="•"/>
            </a:pPr>
            <a:r>
              <a:rPr lang="en-US" dirty="0" err="1" smtClean="0">
                <a:solidFill>
                  <a:srgbClr val="FFFFFF"/>
                </a:solidFill>
              </a:rPr>
              <a:t>Aufrechterhalten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oder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verbessern</a:t>
            </a:r>
            <a:r>
              <a:rPr lang="en-US" dirty="0" smtClean="0">
                <a:solidFill>
                  <a:srgbClr val="FFFFFF"/>
                </a:solidFill>
              </a:rPr>
              <a:t> der </a:t>
            </a:r>
          </a:p>
          <a:p>
            <a:pPr lvl="2" eaLnBrk="1" hangingPunct="1">
              <a:lnSpc>
                <a:spcPct val="90000"/>
              </a:lnSpc>
              <a:buClr>
                <a:srgbClr val="FFFF00"/>
              </a:buClr>
            </a:pPr>
            <a:r>
              <a:rPr lang="en-US" sz="2000" dirty="0" err="1" smtClean="0">
                <a:solidFill>
                  <a:srgbClr val="FFFFFF"/>
                </a:solidFill>
              </a:rPr>
              <a:t>Knochenmasse</a:t>
            </a:r>
            <a:r>
              <a:rPr lang="en-US" sz="2000" dirty="0" smtClean="0">
                <a:solidFill>
                  <a:srgbClr val="FFFFFF"/>
                </a:solidFill>
              </a:rPr>
              <a:t> (BMC)</a:t>
            </a:r>
          </a:p>
          <a:p>
            <a:pPr lvl="2" eaLnBrk="1" hangingPunct="1">
              <a:lnSpc>
                <a:spcPct val="90000"/>
              </a:lnSpc>
              <a:buClr>
                <a:srgbClr val="FFFF00"/>
              </a:buClr>
            </a:pPr>
            <a:r>
              <a:rPr lang="en-US" sz="2000" dirty="0" err="1" smtClean="0">
                <a:solidFill>
                  <a:srgbClr val="FFFFFF"/>
                </a:solidFill>
              </a:rPr>
              <a:t>Knochenarchitektur</a:t>
            </a:r>
            <a:endParaRPr lang="en-US" sz="20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60000"/>
              <a:buFont typeface="Marlett" pitchFamily="2" charset="2"/>
              <a:buChar char="n"/>
            </a:pPr>
            <a:r>
              <a:rPr lang="en-US" sz="2800" dirty="0" err="1" smtClean="0">
                <a:solidFill>
                  <a:srgbClr val="FFFFFF"/>
                </a:solidFill>
              </a:rPr>
              <a:t>Reduktion</a:t>
            </a:r>
            <a:r>
              <a:rPr lang="en-US" sz="2800" dirty="0" smtClean="0">
                <a:solidFill>
                  <a:srgbClr val="FFFFFF"/>
                </a:solidFill>
              </a:rPr>
              <a:t> des </a:t>
            </a:r>
            <a:r>
              <a:rPr lang="en-US" sz="2800" dirty="0" err="1" smtClean="0">
                <a:solidFill>
                  <a:srgbClr val="FFFFFF"/>
                </a:solidFill>
              </a:rPr>
              <a:t>Sturzrisikos</a:t>
            </a:r>
            <a:endParaRPr lang="en-US" sz="2800" dirty="0" smtClean="0">
              <a:solidFill>
                <a:srgbClr val="FFFFFF"/>
              </a:solidFill>
            </a:endParaRPr>
          </a:p>
          <a:p>
            <a:pPr lvl="2" eaLnBrk="1" hangingPunct="1">
              <a:lnSpc>
                <a:spcPct val="90000"/>
              </a:lnSpc>
              <a:buClr>
                <a:srgbClr val="FFFF00"/>
              </a:buClr>
              <a:buSzPct val="75000"/>
            </a:pPr>
            <a:r>
              <a:rPr lang="en-US" dirty="0" err="1" smtClean="0">
                <a:solidFill>
                  <a:srgbClr val="FFFFFF"/>
                </a:solidFill>
              </a:rPr>
              <a:t>Verbesserung</a:t>
            </a:r>
            <a:r>
              <a:rPr lang="en-US" dirty="0" smtClean="0">
                <a:solidFill>
                  <a:srgbClr val="FFFFFF"/>
                </a:solidFill>
              </a:rPr>
              <a:t> der </a:t>
            </a:r>
            <a:r>
              <a:rPr lang="en-US" dirty="0" err="1" smtClean="0">
                <a:solidFill>
                  <a:srgbClr val="FFFFFF"/>
                </a:solidFill>
              </a:rPr>
              <a:t>Muskelkraft</a:t>
            </a:r>
            <a:r>
              <a:rPr lang="en-US" dirty="0" smtClean="0">
                <a:solidFill>
                  <a:srgbClr val="FFFFFF"/>
                </a:solidFill>
              </a:rPr>
              <a:t> und Balance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SzPct val="75000"/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21. Juni 2014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allianz q 2014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606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ußzeilenplatzhalt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1834670" y="1099592"/>
            <a:ext cx="496957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de-DE" altLang="de-DE" sz="3200" b="1" dirty="0"/>
              <a:t>Rheumatoide Arthritis</a:t>
            </a:r>
          </a:p>
        </p:txBody>
      </p:sp>
      <p:pic>
        <p:nvPicPr>
          <p:cNvPr id="32771" name="Picture 2" descr="P101009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83" t="606" r="50485" b="9900"/>
          <a:stretch>
            <a:fillRect/>
          </a:stretch>
        </p:blipFill>
        <p:spPr>
          <a:xfrm>
            <a:off x="699051" y="2024608"/>
            <a:ext cx="2184400" cy="32766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2" name="Picture 3" descr="P10100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85" t="467" r="23022"/>
          <a:stretch>
            <a:fillRect/>
          </a:stretch>
        </p:blipFill>
        <p:spPr bwMode="auto">
          <a:xfrm>
            <a:off x="3349187" y="2024608"/>
            <a:ext cx="2302933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4" descr="ulnarsublux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15" t="-409" r="5429" b="1973"/>
          <a:stretch>
            <a:fillRect/>
          </a:stretch>
        </p:blipFill>
        <p:spPr bwMode="auto">
          <a:xfrm>
            <a:off x="6019800" y="2024608"/>
            <a:ext cx="22860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691680" y="577929"/>
            <a:ext cx="5616624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de-CH" altLang="de-DE" sz="3200" b="1">
                <a:solidFill>
                  <a:schemeClr val="bg1"/>
                </a:solidFill>
              </a:rPr>
              <a:t>Klinischer Verlauf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990600" y="5487615"/>
            <a:ext cx="13997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de-CH" altLang="de-DE" sz="2400" dirty="0">
                <a:solidFill>
                  <a:schemeClr val="tx2"/>
                </a:solidFill>
              </a:rPr>
              <a:t>frühe RA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048000" y="54876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de-CH" altLang="de-DE" sz="2400">
                <a:solidFill>
                  <a:schemeClr val="tx2"/>
                </a:solidFill>
              </a:rPr>
              <a:t>fortgeschrittene RA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248401" y="5487615"/>
            <a:ext cx="18453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de-CH" altLang="de-DE" sz="2400">
                <a:solidFill>
                  <a:schemeClr val="tx2"/>
                </a:solidFill>
              </a:rPr>
              <a:t>schwere RA</a:t>
            </a:r>
          </a:p>
        </p:txBody>
      </p:sp>
    </p:spTree>
    <p:extLst>
      <p:ext uri="{BB962C8B-B14F-4D97-AF65-F5344CB8AC3E}">
        <p14:creationId xmlns:p14="http://schemas.microsoft.com/office/powerpoint/2010/main" xmlns="" val="109005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498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CH" b="1" dirty="0" smtClean="0"/>
              <a:t>Gewisse Dinge kann man auch ganz einfach regeln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399656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 dirty="0"/>
          </a:p>
        </p:txBody>
      </p:sp>
      <p:pic>
        <p:nvPicPr>
          <p:cNvPr id="6146" name="Picture 2" descr="C:\Users\peter wiedersheim\Desktop\standespolitische Referate\14.06.20.&amp;21. Stoos Allianz Q\Bilder\heuqualita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655" y="3068960"/>
            <a:ext cx="8297809" cy="287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algn="ctr"/>
            <a:r>
              <a:rPr lang="de-CH" b="1" dirty="0" smtClean="0"/>
              <a:t>Lagebeurteilung: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Bewegungsmangel, Fehlernährung, Übergewicht/Adipositas, demographische Entwicklung, Multimorbidität und chronische Krankheiten nehmen laufend zu!</a:t>
            </a:r>
          </a:p>
          <a:p>
            <a:r>
              <a:rPr lang="de-CH" dirty="0" smtClean="0"/>
              <a:t>In der Rheumatologie geht dies z.B. mit vermehrten Rückenschmerzen, Osteoporose, degenerativen Gelenkproblemen etc. einher.</a:t>
            </a:r>
          </a:p>
          <a:p>
            <a:r>
              <a:rPr lang="de-CH" dirty="0" smtClean="0"/>
              <a:t>Die Folgekosten sind enorm und steigend, um so mehr als auch die sozialen Strukturen immer mehr Spuren im Gesundheitswesen hinterlassen,</a:t>
            </a:r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0845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 dirty="0"/>
          </a:p>
        </p:txBody>
      </p:sp>
      <p:pic>
        <p:nvPicPr>
          <p:cNvPr id="8194" name="Picture 2" descr="C:\Users\peter wiedersheim\Desktop\standespolitische Referate\14.06.20.&amp;21. Stoos Allianz Q\Bilder\rueckenschmerz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1" cy="612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23528" y="116632"/>
            <a:ext cx="3960440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b="1" dirty="0" smtClean="0"/>
              <a:t>100% aller Patientinnen/Patienten   mit Rückenschmerzen haben die gleichen muskulären Probleme!</a:t>
            </a:r>
            <a:endParaRPr lang="de-CH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940152" y="4725144"/>
            <a:ext cx="2664296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b="1" dirty="0" smtClean="0"/>
              <a:t>Mit 5 Minuten Zeit/d und 3 Übungen ist das Problem meist gelöst!</a:t>
            </a:r>
            <a:endParaRPr lang="de-CH" b="1" dirty="0"/>
          </a:p>
        </p:txBody>
      </p:sp>
      <p:pic>
        <p:nvPicPr>
          <p:cNvPr id="8196" name="Picture 4" descr="http://www.stempelblitz-hannover.de/_borders/Blit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332" y="2249417"/>
            <a:ext cx="624412" cy="96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613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pPr algn="ctr"/>
            <a:r>
              <a:rPr lang="de-CH" b="1" dirty="0" smtClean="0"/>
              <a:t>Was will die Ärzteschaft?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 dirty="0"/>
          </a:p>
        </p:txBody>
      </p:sp>
      <p:pic>
        <p:nvPicPr>
          <p:cNvPr id="7170" name="Picture 2" descr="C:\Users\peter wiedersheim\Desktop\standespolitische Referate\14.06.20.&amp;21. Stoos Allianz Q\Bilder\qualitaet_clai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5577" y="1916832"/>
            <a:ext cx="514469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 rot="20842078">
            <a:off x="755576" y="3769876"/>
            <a:ext cx="784887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CH" sz="2800" dirty="0" smtClean="0"/>
              <a:t>… und dabei wollen wir nicht behindert werden!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xmlns="" val="37239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 dirty="0"/>
          </a:p>
        </p:txBody>
      </p:sp>
      <p:pic>
        <p:nvPicPr>
          <p:cNvPr id="9218" name="Picture 2" descr="C:\Users\peter wiedersheim\Pictures\Leistu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1253" y="884778"/>
            <a:ext cx="6912768" cy="542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259632" y="4509120"/>
            <a:ext cx="655272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CH" sz="2400" b="1" dirty="0" smtClean="0"/>
              <a:t>Herzlichen Dank für Ihre Aufmerksamkeit</a:t>
            </a:r>
            <a:endParaRPr lang="de-CH" sz="2400" b="1" dirty="0"/>
          </a:p>
        </p:txBody>
      </p:sp>
    </p:spTree>
    <p:extLst>
      <p:ext uri="{BB962C8B-B14F-4D97-AF65-F5344CB8AC3E}">
        <p14:creationId xmlns:p14="http://schemas.microsoft.com/office/powerpoint/2010/main" xmlns="" val="305237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Konsequenzen: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e-CH" dirty="0" smtClean="0"/>
          </a:p>
          <a:p>
            <a:r>
              <a:rPr lang="de-CH" dirty="0" smtClean="0"/>
              <a:t>Wir </a:t>
            </a:r>
            <a:r>
              <a:rPr lang="de-CH" dirty="0"/>
              <a:t>brauchen dafür keinen Ausbau der Spitzenmedizin, sondern Verhaltensänderungen der Bevölkerung, mehr Investitionen in </a:t>
            </a:r>
            <a:r>
              <a:rPr lang="de-CH" dirty="0" smtClean="0"/>
              <a:t>Gesundheitsförderung &amp; </a:t>
            </a:r>
            <a:r>
              <a:rPr lang="de-CH" dirty="0"/>
              <a:t>Prävention </a:t>
            </a:r>
            <a:r>
              <a:rPr lang="de-CH" dirty="0" smtClean="0"/>
              <a:t>sowie in eine optimale basisnahe Gesundheitsversorgung!</a:t>
            </a:r>
          </a:p>
          <a:p>
            <a:r>
              <a:rPr lang="de-CH" dirty="0" smtClean="0"/>
              <a:t>Der </a:t>
            </a:r>
            <a:r>
              <a:rPr lang="de-CH" dirty="0" err="1" smtClean="0"/>
              <a:t>Coachingansatz</a:t>
            </a:r>
            <a:r>
              <a:rPr lang="de-CH" dirty="0" smtClean="0"/>
              <a:t> ist gerade bei der Chronizität von rheumatologischen Problemen bedeutend.</a:t>
            </a:r>
          </a:p>
          <a:p>
            <a:r>
              <a:rPr lang="de-CH" dirty="0" smtClean="0"/>
              <a:t>Wichtig sind auch die Schnittstellen mit den Sozialstrukturen, wenn das Gesundheitswesen nicht auch noch die Sozialdienstleistungen mittragen soll.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8527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de-DE" smtClean="0"/>
              <a:t>Chronische Krankheiten!</a:t>
            </a:r>
          </a:p>
        </p:txBody>
      </p:sp>
      <p:sp>
        <p:nvSpPr>
          <p:cNvPr id="39939" name="Inhaltsplatzhalt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389438"/>
          </a:xfrm>
        </p:spPr>
        <p:txBody>
          <a:bodyPr/>
          <a:lstStyle/>
          <a:p>
            <a:pPr algn="ctr"/>
            <a:endParaRPr lang="de-CH" altLang="de-DE" smtClean="0"/>
          </a:p>
          <a:p>
            <a:pPr algn="ctr"/>
            <a:r>
              <a:rPr lang="de-CH" altLang="de-DE" smtClean="0"/>
              <a:t>Bewegungsmangel</a:t>
            </a:r>
          </a:p>
          <a:p>
            <a:pPr algn="ctr"/>
            <a:r>
              <a:rPr lang="de-CH" altLang="de-DE" smtClean="0"/>
              <a:t>Fehlernährung/Übergewicht</a:t>
            </a:r>
          </a:p>
          <a:p>
            <a:pPr algn="ctr"/>
            <a:r>
              <a:rPr lang="de-CH" altLang="de-DE" smtClean="0"/>
              <a:t>Metabolisches Syndrom</a:t>
            </a:r>
          </a:p>
          <a:p>
            <a:endParaRPr lang="de-CH" alt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21. Juni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allianz q 2014</a:t>
            </a:r>
            <a:endParaRPr lang="de-DE"/>
          </a:p>
        </p:txBody>
      </p:sp>
      <p:pic>
        <p:nvPicPr>
          <p:cNvPr id="39942" name="Picture 2" descr="http://www.roche.de/pharma/indikation/adipositas/2178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087813"/>
            <a:ext cx="2087562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4" descr="http://www.jumpandrun.eu/wp-content/uploads/2011/09/Fotolia_21164692_X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5850" y="4129088"/>
            <a:ext cx="28511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321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de-CH" sz="4000" b="1" dirty="0" smtClean="0"/>
              <a:t>Wäre sein Kunstwerk heute noch so…</a:t>
            </a:r>
            <a:endParaRPr lang="de-CH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817" y="2132856"/>
            <a:ext cx="3241657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3242" y="2183048"/>
            <a:ext cx="3231126" cy="405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816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10880"/>
            <a:ext cx="8332327" cy="258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peter wiedersheim\Desktop\standespolitische Referate\14.06.20.&amp;21. Stoos Allianz Q\Bilder\Ihr_Weg_zur_Re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188311" cy="25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427984" y="609329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4580384" y="580526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/>
              <a:t>Aus Schlussbericht Bewegungsförderung Schweiz B. Martin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xmlns="" val="40262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 dirty="0"/>
          </a:p>
        </p:txBody>
      </p:sp>
      <p:pic>
        <p:nvPicPr>
          <p:cNvPr id="5122" name="Picture 2" descr="C:\Users\peter wiedersheim\Desktop\standespolitische Referate\14.06.20.&amp;21. Stoos Allianz Q\Bilder\rueckenschmerzen-vorbeugen-bewegu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11994" cy="58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923928" y="1340768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600" b="1" dirty="0" smtClean="0">
                <a:solidFill>
                  <a:srgbClr val="0070C0"/>
                </a:solidFill>
              </a:rPr>
              <a:t>Wer war von Ihnen heute morgen beim Joggen?</a:t>
            </a:r>
            <a:endParaRPr lang="de-CH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97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95288" y="914400"/>
            <a:ext cx="8497887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3600" b="1" dirty="0" smtClean="0">
                <a:solidFill>
                  <a:srgbClr val="002060"/>
                </a:solidFill>
                <a:ea typeface="ＭＳ Ｐゴシック" pitchFamily="34" charset="-128"/>
              </a:rPr>
              <a:t>Die Gesundheit ist abhängig von:</a:t>
            </a:r>
            <a:endParaRPr lang="fr-CH" sz="3600" b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502692" y="3183557"/>
            <a:ext cx="21971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sz="2000" dirty="0" err="1">
                <a:solidFill>
                  <a:srgbClr val="333399"/>
                </a:solidFill>
                <a:ea typeface="ＭＳ Ｐゴシック" pitchFamily="34" charset="-128"/>
              </a:rPr>
              <a:t>Einfluss</a:t>
            </a:r>
            <a:r>
              <a:rPr lang="fr-CH" sz="2000" dirty="0">
                <a:solidFill>
                  <a:srgbClr val="333399"/>
                </a:solidFill>
                <a:ea typeface="ＭＳ Ｐゴシック" pitchFamily="34" charset="-128"/>
              </a:rPr>
              <a:t> der </a:t>
            </a:r>
            <a:r>
              <a:rPr lang="fr-CH" sz="2000" dirty="0" err="1">
                <a:solidFill>
                  <a:srgbClr val="333399"/>
                </a:solidFill>
                <a:ea typeface="ＭＳ Ｐゴシック" pitchFamily="34" charset="-128"/>
              </a:rPr>
              <a:t>Gesundheits</a:t>
            </a:r>
            <a:r>
              <a:rPr lang="fr-CH" sz="2000" dirty="0">
                <a:solidFill>
                  <a:srgbClr val="333399"/>
                </a:solidFill>
                <a:ea typeface="ＭＳ Ｐゴシック" pitchFamily="34" charset="-128"/>
              </a:rPr>
              <a:t> - </a:t>
            </a:r>
            <a:r>
              <a:rPr lang="fr-CH" sz="2000" dirty="0" err="1">
                <a:solidFill>
                  <a:srgbClr val="333399"/>
                </a:solidFill>
                <a:ea typeface="ＭＳ Ｐゴシック" pitchFamily="34" charset="-128"/>
              </a:rPr>
              <a:t>determinanten</a:t>
            </a:r>
            <a:r>
              <a:rPr lang="fr-CH" sz="2000" dirty="0">
                <a:solidFill>
                  <a:srgbClr val="333399"/>
                </a:solidFill>
                <a:ea typeface="ＭＳ Ｐゴシック" pitchFamily="34" charset="-128"/>
              </a:rPr>
              <a:t> </a:t>
            </a:r>
            <a:r>
              <a:rPr lang="fr-CH" sz="2000" dirty="0" err="1">
                <a:solidFill>
                  <a:srgbClr val="333399"/>
                </a:solidFill>
                <a:ea typeface="ＭＳ Ｐゴシック" pitchFamily="34" charset="-128"/>
              </a:rPr>
              <a:t>auf</a:t>
            </a:r>
            <a:r>
              <a:rPr lang="fr-CH" sz="2000" dirty="0">
                <a:solidFill>
                  <a:srgbClr val="333399"/>
                </a:solidFill>
                <a:ea typeface="ＭＳ Ｐゴシック" pitchFamily="34" charset="-128"/>
              </a:rPr>
              <a:t> die </a:t>
            </a:r>
            <a:r>
              <a:rPr lang="fr-CH" sz="2000" dirty="0" err="1">
                <a:solidFill>
                  <a:srgbClr val="333399"/>
                </a:solidFill>
                <a:ea typeface="ＭＳ Ｐゴシック" pitchFamily="34" charset="-128"/>
              </a:rPr>
              <a:t>Mortalität</a:t>
            </a:r>
            <a:endParaRPr lang="fr-CH" sz="2000" dirty="0">
              <a:solidFill>
                <a:srgbClr val="333399"/>
              </a:solidFill>
              <a:ea typeface="ＭＳ Ｐゴシック" pitchFamily="34" charset="-128"/>
            </a:endParaRPr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427" y="2273895"/>
            <a:ext cx="2879725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6175" y="5927179"/>
            <a:ext cx="1771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355976" y="5373216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pic>
        <p:nvPicPr>
          <p:cNvPr id="9218" name="Picture 2" descr="http://www.tsvmorsum.de/mediapool/68/687997/resources/64262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909"/>
          <a:stretch/>
        </p:blipFill>
        <p:spPr bwMode="auto">
          <a:xfrm>
            <a:off x="5301803" y="2917868"/>
            <a:ext cx="3518669" cy="231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 Juni 2014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allianz q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980368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782</Words>
  <Application>Microsoft Office PowerPoint</Application>
  <PresentationFormat>Bildschirmpräsentation (4:3)</PresentationFormat>
  <Paragraphs>177</Paragraphs>
  <Slides>32</Slides>
  <Notes>6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4" baseType="lpstr">
      <vt:lpstr>Hyperion</vt:lpstr>
      <vt:lpstr>Diagramm</vt:lpstr>
      <vt:lpstr>Ergebnisse Workshop</vt:lpstr>
      <vt:lpstr>«Rheuma»</vt:lpstr>
      <vt:lpstr>Lagebeurteilung:</vt:lpstr>
      <vt:lpstr>Konsequenzen:</vt:lpstr>
      <vt:lpstr>Chronische Krankheiten!</vt:lpstr>
      <vt:lpstr>Wäre sein Kunstwerk heute noch so…</vt:lpstr>
      <vt:lpstr>Folie 7</vt:lpstr>
      <vt:lpstr>Folie 8</vt:lpstr>
      <vt:lpstr>Folie 9</vt:lpstr>
      <vt:lpstr>Folie 10</vt:lpstr>
      <vt:lpstr>Gesundheit 2020: Qualität</vt:lpstr>
      <vt:lpstr>Lebensqualität</vt:lpstr>
      <vt:lpstr>Lebensqualität</vt:lpstr>
      <vt:lpstr>Versorgungsqualität</vt:lpstr>
      <vt:lpstr>Was machen wir denn schon?!</vt:lpstr>
      <vt:lpstr>Was wollen wir!</vt:lpstr>
      <vt:lpstr>Was wollen wir nicht!</vt:lpstr>
      <vt:lpstr>2 rheumatologische Q-Beispiele</vt:lpstr>
      <vt:lpstr> Das Ziel der Osteoporosetherapie  ist die Frakturverhinderung</vt:lpstr>
      <vt:lpstr>Akut-Hospitalisationen und deren Kosten bei chron. Erkrankungen in der Schweiz (Frauen)</vt:lpstr>
      <vt:lpstr>Osteoporoseplattform SGR</vt:lpstr>
      <vt:lpstr>Folie 22</vt:lpstr>
      <vt:lpstr>Folie 23</vt:lpstr>
      <vt:lpstr>Folie 24</vt:lpstr>
      <vt:lpstr>Folie 25</vt:lpstr>
      <vt:lpstr>Folie 26</vt:lpstr>
      <vt:lpstr> Osteoporose-Management</vt:lpstr>
      <vt:lpstr>Folie 28</vt:lpstr>
      <vt:lpstr>Gewisse Dinge kann man auch ganz einfach regeln</vt:lpstr>
      <vt:lpstr>Folie 30</vt:lpstr>
      <vt:lpstr>Was will die Ärzteschaft?</vt:lpstr>
      <vt:lpstr>Folie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Peter Wiedersheim</dc:creator>
  <cp:lastModifiedBy>%username%</cp:lastModifiedBy>
  <cp:revision>34</cp:revision>
  <dcterms:created xsi:type="dcterms:W3CDTF">2009-04-25T16:06:39Z</dcterms:created>
  <dcterms:modified xsi:type="dcterms:W3CDTF">2014-06-23T07:45:21Z</dcterms:modified>
</cp:coreProperties>
</file>